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1017" r:id="rId2"/>
    <p:sldId id="1372" r:id="rId3"/>
    <p:sldId id="1391" r:id="rId4"/>
    <p:sldId id="1405" r:id="rId5"/>
    <p:sldId id="1406" r:id="rId6"/>
    <p:sldId id="1384" r:id="rId7"/>
    <p:sldId id="1392" r:id="rId8"/>
    <p:sldId id="1382" r:id="rId9"/>
    <p:sldId id="1398" r:id="rId10"/>
    <p:sldId id="1399" r:id="rId11"/>
    <p:sldId id="1400" r:id="rId12"/>
    <p:sldId id="1404" r:id="rId13"/>
    <p:sldId id="1393" r:id="rId14"/>
    <p:sldId id="1371" r:id="rId15"/>
    <p:sldId id="1396" r:id="rId16"/>
    <p:sldId id="1397" r:id="rId17"/>
    <p:sldId id="1402" r:id="rId18"/>
    <p:sldId id="1368" r:id="rId19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pos="5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2742">
          <p15:clr>
            <a:srgbClr val="A4A3A4"/>
          </p15:clr>
        </p15:guide>
        <p15:guide id="6" pos="227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640000"/>
    <a:srgbClr val="92D05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7" autoAdjust="0"/>
    <p:restoredTop sz="88091" autoAdjust="0"/>
  </p:normalViewPr>
  <p:slideViewPr>
    <p:cSldViewPr showGuides="1">
      <p:cViewPr>
        <p:scale>
          <a:sx n="80" d="100"/>
          <a:sy n="80" d="100"/>
        </p:scale>
        <p:origin x="-786" y="0"/>
      </p:cViewPr>
      <p:guideLst>
        <p:guide orient="horz" pos="1162"/>
        <p:guide pos="5680"/>
      </p:guideLst>
    </p:cSldViewPr>
  </p:slideViewPr>
  <p:outlineViewPr>
    <p:cViewPr>
      <p:scale>
        <a:sx n="33" d="100"/>
        <a:sy n="33" d="100"/>
      </p:scale>
      <p:origin x="0" y="2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2820" y="-90"/>
      </p:cViewPr>
      <p:guideLst>
        <p:guide orient="horz" pos="2928"/>
        <p:guide orient="horz" pos="3127"/>
        <p:guide orient="horz" pos="2742"/>
        <p:guide pos="2208"/>
        <p:guide pos="2141"/>
        <p:guide pos="22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D495C-E1BF-4D83-8E35-746BFABFFFA6}" type="datetimeFigureOut">
              <a:rPr lang="es-CL" smtClean="0"/>
              <a:t>23-05-2019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54902-C325-4CC1-89D0-D0A5C8F33EF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0346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3A64B339-8043-4832-B402-8A58F23408BA}" type="datetimeFigureOut">
              <a:rPr lang="es-CL" smtClean="0"/>
              <a:t>23-05-2019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72EE304D-1C62-4B8E-ADA8-62BB370AEBA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66561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E6829-BA0C-4FAB-80F1-27266E9EFF98}" type="slidenum">
              <a:rPr lang="es-CL" smtClean="0">
                <a:solidFill>
                  <a:prstClr val="black"/>
                </a:solidFill>
              </a:rPr>
              <a:pPr/>
              <a:t>1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62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EE304D-1C62-4B8E-ADA8-62BB370AEBA6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569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E304D-1C62-4B8E-ADA8-62BB370AEBA6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669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resentation Title"/>
          <p:cNvSpPr>
            <a:spLocks noGrp="1" noChangeArrowheads="1"/>
          </p:cNvSpPr>
          <p:nvPr>
            <p:ph type="ctrTitle" sz="quarter"/>
          </p:nvPr>
        </p:nvSpPr>
        <p:spPr>
          <a:xfrm>
            <a:off x="647700" y="4114800"/>
            <a:ext cx="7848600" cy="360363"/>
          </a:xfrm>
        </p:spPr>
        <p:txBody>
          <a:bodyPr lIns="82597" tIns="41298" rIns="82597" bIns="41298" anchor="b"/>
          <a:lstStyle>
            <a:lvl1pPr>
              <a:defRPr sz="5000" b="1" noProof="1"/>
            </a:lvl1pPr>
          </a:lstStyle>
          <a:p>
            <a:endParaRPr lang="es-CL" noProof="1"/>
          </a:p>
        </p:txBody>
      </p:sp>
      <p:sp>
        <p:nvSpPr>
          <p:cNvPr id="3075" name="Sub Title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47700" y="4502150"/>
            <a:ext cx="5741988" cy="1752600"/>
          </a:xfrm>
        </p:spPr>
        <p:txBody>
          <a:bodyPr lIns="82597" tIns="41298" rIns="82597" bIns="41298"/>
          <a:lstStyle>
            <a:lvl1pPr marL="0" indent="0">
              <a:buFont typeface="Marlett" pitchFamily="2" charset="2"/>
              <a:buNone/>
              <a:defRPr sz="3000" noProof="1">
                <a:solidFill>
                  <a:schemeClr val="tx2"/>
                </a:solidFill>
              </a:defRPr>
            </a:lvl1pPr>
          </a:lstStyle>
          <a:p>
            <a:endParaRPr lang="es-CL" noProof="1"/>
          </a:p>
        </p:txBody>
      </p:sp>
      <p:sp>
        <p:nvSpPr>
          <p:cNvPr id="2" name="AutoShape 2" descr="Displaying accioneducar_logo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592400"/>
            <a:ext cx="3161928" cy="59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1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B782B-6EAA-4479-8A6D-563A8DEF6E3E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0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11963" y="84138"/>
            <a:ext cx="2239962" cy="630713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7313" y="84138"/>
            <a:ext cx="6572250" cy="63071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F603AF-02EC-49CF-93C7-34357D9A0F5F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781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313" y="84138"/>
            <a:ext cx="8964612" cy="457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66713" y="1293813"/>
            <a:ext cx="4135437" cy="50974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54550" y="1293813"/>
            <a:ext cx="4137025" cy="24717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54550" y="3917950"/>
            <a:ext cx="4137025" cy="24733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E75338-6C2A-4D18-A667-DFC7F3C40EDB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62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F0E1BBB-8E75-4D5F-9070-CDA189150178}" type="slidenum">
              <a:rPr lang="es-CL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8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F0E1BBB-8E75-4D5F-9070-CDA189150178}" type="slidenum">
              <a:rPr lang="es-CL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74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F0E1BBB-8E75-4D5F-9070-CDA189150178}" type="slidenum">
              <a:rPr lang="es-CL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6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1" y="260648"/>
            <a:ext cx="6480720" cy="457200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20000"/>
              <a:defRPr/>
            </a:lvl1pPr>
            <a:lvl2pPr indent="-360000">
              <a:defRPr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352019-7D07-4679-B3EA-5AA65BAEAD6D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6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F70FB1-AE0E-4EFC-820A-1873ED926B73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9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379512"/>
            <a:ext cx="6552728" cy="457200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66713" y="1293813"/>
            <a:ext cx="4135437" cy="5097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4550" y="1293813"/>
            <a:ext cx="4137025" cy="5097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041CFC-D8F6-4D42-B5AD-828762B96319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5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0609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D22666-F638-4EEE-B8A8-1802ECB98A80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12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B65C5F-12EE-494F-9C52-D355903C0195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4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4CA9F4-BE81-4BF0-B4F1-C84A8EA147BD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1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8C226C-5D46-497E-89BE-C7AD38591DAD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17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54C660-EDEA-40A4-B68D-C19BA9409ABD}" type="slidenum">
              <a:rPr>
                <a:solidFill>
                  <a:srgbClr val="000000"/>
                </a:solidFill>
              </a:rPr>
              <a:pPr/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2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1"/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179512" y="379512"/>
            <a:ext cx="669674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CL" noProof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556793"/>
            <a:ext cx="8424862" cy="4834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612" tIns="43612" rIns="43612" bIns="436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1"/>
              <a:t>Click to edit master text styles</a:t>
            </a:r>
          </a:p>
          <a:p>
            <a:pPr lvl="1"/>
            <a:r>
              <a:rPr lang="es-CL" noProof="1"/>
              <a:t>Second level</a:t>
            </a:r>
          </a:p>
          <a:p>
            <a:pPr lvl="2"/>
            <a:r>
              <a:rPr lang="es-CL" noProof="1"/>
              <a:t>Third level</a:t>
            </a:r>
            <a:endParaRPr lang="en-CA" dirty="0"/>
          </a:p>
          <a:p>
            <a:pPr lvl="3"/>
            <a:r>
              <a:rPr lang="en-CA" dirty="0"/>
              <a:t>Fourth level</a:t>
            </a:r>
            <a:endParaRPr lang="en-CA" noProof="1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2175" y="6361113"/>
            <a:ext cx="285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1298" rIns="0" bIns="41298" numCol="1" anchor="ctr" anchorCtr="0" compatLnSpc="1">
            <a:prstTxWarp prst="textNoShape">
              <a:avLst/>
            </a:prstTxWarp>
          </a:bodyPr>
          <a:lstStyle>
            <a:lvl1pPr>
              <a:defRPr sz="900" noProof="1">
                <a:latin typeface="Calibri Light" panose="020F030202020403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F0E1BBB-8E75-4D5F-9070-CDA189150178}" type="slidenum">
              <a:rPr lang="es-CL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CL" dirty="0">
              <a:solidFill>
                <a:srgbClr val="000000"/>
              </a:solidFill>
            </a:endParaRPr>
          </a:p>
        </p:txBody>
      </p:sp>
      <p:sp>
        <p:nvSpPr>
          <p:cNvPr id="1075" name="Line 51"/>
          <p:cNvSpPr>
            <a:spLocks noChangeShapeType="1"/>
          </p:cNvSpPr>
          <p:nvPr/>
        </p:nvSpPr>
        <p:spPr bwMode="auto">
          <a:xfrm>
            <a:off x="-7030" y="1268760"/>
            <a:ext cx="9144000" cy="0"/>
          </a:xfrm>
          <a:prstGeom prst="line">
            <a:avLst/>
          </a:prstGeom>
          <a:ln w="57150"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6800" tIns="46800" rIns="46800" bIns="468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CL" sz="12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pic>
        <p:nvPicPr>
          <p:cNvPr id="6" name="Imagen 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300810"/>
            <a:ext cx="2194721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9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l" defTabSz="820738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  <a:lvl2pPr algn="l" defTabSz="8207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2pPr>
      <a:lvl3pPr algn="l" defTabSz="8207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3pPr>
      <a:lvl4pPr algn="l" defTabSz="8207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4pPr>
      <a:lvl5pPr algn="l" defTabSz="8207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5pPr>
      <a:lvl6pPr marL="457200" algn="l" defTabSz="8207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6pPr>
      <a:lvl7pPr marL="914400" algn="l" defTabSz="8207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7pPr>
      <a:lvl8pPr marL="1371600" algn="l" defTabSz="8207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8pPr>
      <a:lvl9pPr marL="1828800" algn="l" defTabSz="82073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pitchFamily="34" charset="0"/>
        </a:defRPr>
      </a:lvl9pPr>
    </p:titleStyle>
    <p:bodyStyle>
      <a:lvl1pPr marL="252413" indent="-252413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534988" indent="-1095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ourier New" panose="02070309020205020404" pitchFamily="49" charset="0"/>
        <a:buChar char="o"/>
        <a:defRPr sz="1900">
          <a:solidFill>
            <a:schemeClr val="tx1"/>
          </a:solidFill>
          <a:latin typeface="Calibri Light" panose="020F0302020204030204" pitchFamily="34" charset="0"/>
        </a:defRPr>
      </a:lvl2pPr>
      <a:lvl3pPr marL="981075" indent="-268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900">
          <a:solidFill>
            <a:schemeClr val="tx1"/>
          </a:solidFill>
          <a:latin typeface="Calibri Light" panose="020F0302020204030204" pitchFamily="34" charset="0"/>
        </a:defRPr>
      </a:lvl3pPr>
      <a:lvl4pPr marL="1350963" indent="-1920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1900">
          <a:solidFill>
            <a:schemeClr val="tx1"/>
          </a:solidFill>
          <a:latin typeface="Calibri Light" panose="020F0302020204030204" pitchFamily="34" charset="0"/>
        </a:defRPr>
      </a:lvl4pPr>
      <a:lvl5pPr marL="2011363" indent="-3175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Font typeface="Marlett" pitchFamily="2" charset="2"/>
        <a:buChar char="8"/>
        <a:defRPr sz="2200">
          <a:solidFill>
            <a:schemeClr val="bg1"/>
          </a:solidFill>
          <a:latin typeface="+mn-lt"/>
        </a:defRPr>
      </a:lvl5pPr>
      <a:lvl6pPr marL="2468563" indent="-3175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Font typeface="Marlett" pitchFamily="2" charset="2"/>
        <a:buChar char="8"/>
        <a:defRPr sz="2200">
          <a:solidFill>
            <a:schemeClr val="bg1"/>
          </a:solidFill>
          <a:latin typeface="+mn-lt"/>
        </a:defRPr>
      </a:lvl6pPr>
      <a:lvl7pPr marL="2925763" indent="-3175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Font typeface="Marlett" pitchFamily="2" charset="2"/>
        <a:buChar char="8"/>
        <a:defRPr sz="2200">
          <a:solidFill>
            <a:schemeClr val="bg1"/>
          </a:solidFill>
          <a:latin typeface="+mn-lt"/>
        </a:defRPr>
      </a:lvl7pPr>
      <a:lvl8pPr marL="3382963" indent="-3175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Font typeface="Marlett" pitchFamily="2" charset="2"/>
        <a:buChar char="8"/>
        <a:defRPr sz="2200">
          <a:solidFill>
            <a:schemeClr val="bg1"/>
          </a:solidFill>
          <a:latin typeface="+mn-lt"/>
        </a:defRPr>
      </a:lvl8pPr>
      <a:lvl9pPr marL="3840163" indent="-317500" algn="l" rtl="0" eaLnBrk="0" fontAlgn="base" hangingPunct="0">
        <a:spcBef>
          <a:spcPct val="0"/>
        </a:spcBef>
        <a:spcAft>
          <a:spcPct val="0"/>
        </a:spcAft>
        <a:buClr>
          <a:srgbClr val="FFFF66"/>
        </a:buClr>
        <a:buFont typeface="Marlett" pitchFamily="2" charset="2"/>
        <a:buChar char="8"/>
        <a:defRPr sz="2200">
          <a:solidFill>
            <a:schemeClr val="bg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0754" name="Module Name"/>
          <p:cNvSpPr>
            <a:spLocks noGrp="1" noChangeArrowheads="1"/>
          </p:cNvSpPr>
          <p:nvPr>
            <p:ph type="ctrTitle" sz="quarter"/>
            <p:custDataLst>
              <p:tags r:id="rId2"/>
            </p:custDataLst>
          </p:nvPr>
        </p:nvSpPr>
        <p:spPr>
          <a:xfrm>
            <a:off x="179512" y="2994850"/>
            <a:ext cx="8712968" cy="794190"/>
          </a:xfrm>
        </p:spPr>
        <p:txBody>
          <a:bodyPr/>
          <a:lstStyle/>
          <a:p>
            <a:pPr algn="ctr"/>
            <a:r>
              <a:rPr lang="en-US" sz="2000" dirty="0" err="1"/>
              <a:t>Modifica</a:t>
            </a:r>
            <a:r>
              <a:rPr lang="en-US" sz="2000" dirty="0"/>
              <a:t> las </a:t>
            </a:r>
            <a:r>
              <a:rPr lang="en-US" sz="2000" dirty="0" err="1"/>
              <a:t>normas</a:t>
            </a:r>
            <a:r>
              <a:rPr lang="en-US" sz="2000" dirty="0"/>
              <a:t> de </a:t>
            </a:r>
            <a:r>
              <a:rPr lang="en-US" sz="2000" dirty="0" err="1"/>
              <a:t>admisión</a:t>
            </a:r>
            <a:r>
              <a:rPr lang="en-US" sz="2000" dirty="0"/>
              <a:t> escolar para </a:t>
            </a:r>
            <a:r>
              <a:rPr lang="en-US" sz="2000" dirty="0" err="1"/>
              <a:t>garantizar</a:t>
            </a:r>
            <a:r>
              <a:rPr lang="en-US" sz="2000" dirty="0"/>
              <a:t> la </a:t>
            </a:r>
            <a:r>
              <a:rPr lang="en-US" sz="2000" dirty="0" err="1"/>
              <a:t>libertad</a:t>
            </a:r>
            <a:r>
              <a:rPr lang="en-US" sz="2000" dirty="0"/>
              <a:t> de </a:t>
            </a:r>
            <a:r>
              <a:rPr lang="en-US" sz="2000" dirty="0" err="1"/>
              <a:t>enseñanza</a:t>
            </a:r>
            <a:r>
              <a:rPr lang="en-US" sz="2000" dirty="0"/>
              <a:t>, </a:t>
            </a:r>
            <a:r>
              <a:rPr lang="en-US" sz="2000" dirty="0" err="1"/>
              <a:t>vinculación</a:t>
            </a:r>
            <a:r>
              <a:rPr lang="en-US" sz="2000" dirty="0"/>
              <a:t> de </a:t>
            </a:r>
            <a:r>
              <a:rPr lang="en-US" sz="2000" dirty="0" err="1"/>
              <a:t>apoderados</a:t>
            </a:r>
            <a:r>
              <a:rPr lang="en-US" sz="2000" dirty="0"/>
              <a:t> con </a:t>
            </a:r>
            <a:r>
              <a:rPr lang="en-US" sz="2000" dirty="0" err="1"/>
              <a:t>los</a:t>
            </a:r>
            <a:r>
              <a:rPr lang="en-US" sz="2000" dirty="0"/>
              <a:t> </a:t>
            </a:r>
            <a:r>
              <a:rPr lang="en-US" sz="2000" dirty="0" err="1"/>
              <a:t>proyectos</a:t>
            </a:r>
            <a:r>
              <a:rPr lang="en-US" sz="2000" dirty="0"/>
              <a:t> </a:t>
            </a:r>
            <a:r>
              <a:rPr lang="en-US" sz="2000" dirty="0" err="1"/>
              <a:t>educativos</a:t>
            </a:r>
            <a:r>
              <a:rPr lang="en-US" sz="2000" dirty="0"/>
              <a:t>, y </a:t>
            </a:r>
            <a:r>
              <a:rPr lang="en-US" sz="2000" dirty="0" err="1"/>
              <a:t>otros</a:t>
            </a:r>
            <a:r>
              <a:rPr lang="en-US" sz="2000" dirty="0"/>
              <a:t>  </a:t>
            </a:r>
            <a:r>
              <a:rPr lang="en-US" sz="2000" dirty="0" err="1"/>
              <a:t>cambios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criterios</a:t>
            </a:r>
            <a:r>
              <a:rPr lang="en-US" sz="2000" dirty="0"/>
              <a:t> de </a:t>
            </a:r>
            <a:r>
              <a:rPr lang="en-US" sz="2000" dirty="0" err="1"/>
              <a:t>priorizaciòn</a:t>
            </a:r>
            <a:endParaRPr lang="en-US" sz="2000" dirty="0"/>
          </a:p>
        </p:txBody>
      </p:sp>
      <p:sp>
        <p:nvSpPr>
          <p:cNvPr id="3530755" name="Text Box 3"/>
          <p:cNvSpPr txBox="1">
            <a:spLocks noChangeArrowheads="1"/>
          </p:cNvSpPr>
          <p:nvPr/>
        </p:nvSpPr>
        <p:spPr bwMode="auto">
          <a:xfrm>
            <a:off x="3521669" y="5589240"/>
            <a:ext cx="5082779" cy="393829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42610" tIns="42610" rIns="42610" bIns="42610">
            <a:spAutoFit/>
          </a:bodyPr>
          <a:lstStyle/>
          <a:p>
            <a:pPr algn="r" defTabSz="852488" eaLnBrk="0" fontAlgn="base" hangingPunct="0">
              <a:spcAft>
                <a:spcPct val="0"/>
              </a:spcAft>
            </a:pPr>
            <a:r>
              <a:rPr lang="es-CL" sz="2000" dirty="0">
                <a:solidFill>
                  <a:srgbClr val="000000"/>
                </a:solidFill>
                <a:latin typeface="Calibri Light" panose="020F0302020204030204" pitchFamily="34" charset="0"/>
              </a:rPr>
              <a:t>Mayo 2019</a:t>
            </a:r>
          </a:p>
        </p:txBody>
      </p:sp>
      <p:sp>
        <p:nvSpPr>
          <p:cNvPr id="3530756" name="Module Name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6113" y="4595940"/>
            <a:ext cx="785018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" tIns="8205" rIns="8205" bIns="8205" anchor="ctr"/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Magdalena Vergara V.</a:t>
            </a:r>
          </a:p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sz="2400" dirty="0">
                <a:solidFill>
                  <a:srgbClr val="000000"/>
                </a:solidFill>
                <a:latin typeface="Calibri Light" panose="020F0302020204030204" pitchFamily="34" charset="0"/>
              </a:rPr>
              <a:t>Directora Ejecutiva Acción Educar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228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Comentarios técnicos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Información: ¿Cómo se informan las familias?</a:t>
            </a:r>
          </a:p>
          <a:p>
            <a:pPr lvl="1"/>
            <a:r>
              <a:rPr lang="es-CL" dirty="0"/>
              <a:t>Los padres conocen un establecimiento principalmente por un familiar que asiste, por vecinos o conocidos.</a:t>
            </a:r>
          </a:p>
          <a:p>
            <a:pPr lvl="1"/>
            <a:r>
              <a:rPr lang="es-CL" dirty="0"/>
              <a:t>Principales formas en que los padres se informan es visitando el establecimiento o conversando con apoderados.</a:t>
            </a:r>
          </a:p>
          <a:p>
            <a:pPr lvl="1"/>
            <a:r>
              <a:rPr lang="es-CL" dirty="0"/>
              <a:t>Medios menos usados para informarse son los formales: página web establecimiento, Mineduc.</a:t>
            </a:r>
          </a:p>
        </p:txBody>
      </p:sp>
    </p:spTree>
    <p:extLst>
      <p:ext uri="{BB962C8B-B14F-4D97-AF65-F5344CB8AC3E}">
        <p14:creationId xmlns:p14="http://schemas.microsoft.com/office/powerpoint/2010/main" val="52915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A2E38E-E5C9-2D48-A49D-884B7C1D0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3CEAC2F5-B1EE-2D4E-97F5-5B42AC1B9C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7" b="2024"/>
          <a:stretch/>
        </p:blipFill>
        <p:spPr>
          <a:xfrm>
            <a:off x="127340" y="260648"/>
            <a:ext cx="6748916" cy="644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071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233BDE-F99B-0E49-99A3-64B9D2289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Comentarios</a:t>
            </a:r>
            <a:r>
              <a:rPr lang="en-US" dirty="0"/>
              <a:t> </a:t>
            </a:r>
            <a:r>
              <a:rPr lang="en-US" dirty="0" err="1"/>
              <a:t>técnicos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226E55D-2C5B-4A41-A486-1BA57FF36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196752"/>
            <a:ext cx="8424862" cy="5194523"/>
          </a:xfrm>
        </p:spPr>
        <p:txBody>
          <a:bodyPr/>
          <a:lstStyle/>
          <a:p>
            <a:pPr marL="174988" lvl="1" indent="0">
              <a:buNone/>
            </a:pPr>
            <a:endParaRPr lang="es-CL" dirty="0"/>
          </a:p>
          <a:p>
            <a:pPr marL="252413" lvl="1" indent="-252413">
              <a:spcBef>
                <a:spcPct val="40000"/>
              </a:spcBef>
              <a:buSzPct val="120000"/>
              <a:buFont typeface="Arial" panose="020B0604020202020204" pitchFamily="34" charset="0"/>
              <a:buChar char="•"/>
            </a:pPr>
            <a:r>
              <a:rPr lang="es-CL" sz="2200" dirty="0">
                <a:ea typeface="+mn-ea"/>
                <a:cs typeface="+mn-cs"/>
              </a:rPr>
              <a:t>Importancia de la información:</a:t>
            </a:r>
          </a:p>
          <a:p>
            <a:pPr lvl="1"/>
            <a:r>
              <a:rPr lang="es-CL" dirty="0"/>
              <a:t>Mayor información tiene efectos positivos en la elección de las familias. No sólo cuando se entrega información respecto de puntajes, también sobre la importancia de invertir en informarse y elegir bien el establecimiento. Incluso produce efectos en resultados del estudiante pasado unos años. (Allende y Gallego, 2018).</a:t>
            </a:r>
          </a:p>
          <a:p>
            <a:pPr marL="174988" lvl="1" indent="0">
              <a:buNone/>
            </a:pPr>
            <a:endParaRPr lang="es-CL" dirty="0"/>
          </a:p>
          <a:p>
            <a:pPr lvl="1"/>
            <a:r>
              <a:rPr lang="es-CL" dirty="0"/>
              <a:t>Recursos orientados a formas de informar activas y presenciales.</a:t>
            </a:r>
          </a:p>
          <a:p>
            <a:pPr lvl="1"/>
            <a:r>
              <a:rPr lang="es-CL" dirty="0"/>
              <a:t>Contenido de información que se entrega: acorde a las preferencias de las familias: orden y disciplina, rendimiento. Además, autoestima académica, clima escolar y convivencia.</a:t>
            </a:r>
          </a:p>
          <a:p>
            <a:pPr lvl="1"/>
            <a:endParaRPr lang="es-CL" dirty="0"/>
          </a:p>
          <a:p>
            <a:pPr lvl="1"/>
            <a:r>
              <a:rPr lang="es-CL" dirty="0"/>
              <a:t>Mejoras: ampliar plazos de procesos de postulación, obligatoriedad de realizar ferias y encuentros para padres (SLE), requisito mínimo de 3 preferencias..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13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Comentarios Normativos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66713" y="1556793"/>
            <a:ext cx="8424862" cy="4834482"/>
          </a:xfrm>
        </p:spPr>
        <p:txBody>
          <a:bodyPr/>
          <a:lstStyle/>
          <a:p>
            <a:r>
              <a:rPr lang="es-CL" dirty="0"/>
              <a:t>Tensión respecto de 2 miradas:</a:t>
            </a:r>
          </a:p>
          <a:p>
            <a:pPr lvl="1"/>
            <a:r>
              <a:rPr lang="es-CL" dirty="0"/>
              <a:t>1. Inclusión es el valor más importante dentro del sistema: garantizar igualdad de oportunidades.</a:t>
            </a:r>
          </a:p>
          <a:p>
            <a:pPr marL="174988" lvl="1" indent="0">
              <a:buNone/>
            </a:pPr>
            <a:endParaRPr lang="es-CL" dirty="0"/>
          </a:p>
          <a:p>
            <a:pPr lvl="1"/>
            <a:r>
              <a:rPr lang="es-CL" dirty="0"/>
              <a:t>2. Existen muchos factores relevantes dentro del sistema que se deben resguardar: Inclusión, proyecto Educativo, mérito.</a:t>
            </a:r>
          </a:p>
        </p:txBody>
      </p:sp>
    </p:spTree>
    <p:extLst>
      <p:ext uri="{BB962C8B-B14F-4D97-AF65-F5344CB8AC3E}">
        <p14:creationId xmlns:p14="http://schemas.microsoft.com/office/powerpoint/2010/main" val="3967552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639649-C069-8046-90A2-12B6A5AA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35496"/>
            <a:ext cx="6552728" cy="457200"/>
          </a:xfrm>
        </p:spPr>
        <p:txBody>
          <a:bodyPr/>
          <a:lstStyle/>
          <a:p>
            <a:r>
              <a:rPr lang="es-ES_tradnl" dirty="0"/>
              <a:t>Pro y contras del SAE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632F5126-4FA7-3848-A2E0-92A8F688E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686451"/>
              </p:ext>
            </p:extLst>
          </p:nvPr>
        </p:nvGraphicFramePr>
        <p:xfrm>
          <a:off x="395536" y="1412776"/>
          <a:ext cx="8352928" cy="509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009">
                  <a:extLst>
                    <a:ext uri="{9D8B030D-6E8A-4147-A177-3AD203B41FA5}">
                      <a16:colId xmlns:a16="http://schemas.microsoft.com/office/drawing/2014/main" xmlns="" val="1953264402"/>
                    </a:ext>
                  </a:extLst>
                </a:gridCol>
                <a:gridCol w="5828919">
                  <a:extLst>
                    <a:ext uri="{9D8B030D-6E8A-4147-A177-3AD203B41FA5}">
                      <a16:colId xmlns:a16="http://schemas.microsoft.com/office/drawing/2014/main" xmlns="" val="275248322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/>
                        <a:t>Contras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0398317"/>
                  </a:ext>
                </a:extLst>
              </a:tr>
              <a:tr h="875553">
                <a:tc>
                  <a:txBody>
                    <a:bodyPr/>
                    <a:lstStyle/>
                    <a:p>
                      <a:r>
                        <a:rPr lang="es-ES_tradnl" sz="1600" dirty="0"/>
                        <a:t>Impide</a:t>
                      </a:r>
                      <a:r>
                        <a:rPr lang="es-ES_tradnl" sz="1600" baseline="0" dirty="0"/>
                        <a:t> </a:t>
                      </a:r>
                      <a:r>
                        <a:rPr lang="es-ES_tradnl" sz="1600" dirty="0"/>
                        <a:t>cualquier discriminación posible.</a:t>
                      </a:r>
                    </a:p>
                    <a:p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Compromiso con el proyecto educativo es unilateral y virtualmente irrevocable.</a:t>
                      </a:r>
                    </a:p>
                    <a:p>
                      <a:endParaRPr lang="es-ES_tradnl" sz="1600" dirty="0"/>
                    </a:p>
                    <a:p>
                      <a:r>
                        <a:rPr lang="es-ES_tradnl" sz="1600" dirty="0"/>
                        <a:t>Prohíbe que establecimientos tengan algo que decir respecto a quienes se hacen parte de su comunidad.</a:t>
                      </a:r>
                    </a:p>
                    <a:p>
                      <a:endParaRPr lang="es-ES_trad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0669931"/>
                  </a:ext>
                </a:extLst>
              </a:tr>
              <a:tr h="1295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/>
                        <a:t>Maximiza en promedio elección de los padres.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/>
                        <a:t>Prohíbe el uso de ventajas legítimas (ej. notas, asistencia, cercanía al proyecto educativo).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/>
                        <a:t>Convierte a los estudiantes y a sus familias en entidades sin atributos: se trata a todos igual aunque sean diferentes.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1993355"/>
                  </a:ext>
                </a:extLst>
              </a:tr>
              <a:tr h="1318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/>
                        <a:t>Mayor parte de los casos la asignación está dentro de preferencias de los padres.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/>
                        <a:t>Aplicación del algoritmo</a:t>
                      </a:r>
                      <a:r>
                        <a:rPr lang="es-ES_tradnl" sz="1600" baseline="0" dirty="0"/>
                        <a:t> aleatorio</a:t>
                      </a:r>
                      <a:r>
                        <a:rPr lang="es-ES_tradnl" sz="1600" dirty="0"/>
                        <a:t> resulta un criterio contra intuitivo para padres.</a:t>
                      </a:r>
                    </a:p>
                    <a:p>
                      <a:endParaRPr lang="es-ES_tradnl" sz="1600" dirty="0"/>
                    </a:p>
                    <a:p>
                      <a:r>
                        <a:rPr lang="es-ES_tradnl" sz="1600" dirty="0"/>
                        <a:t>Última instancia (asignación por distancia) es arbitraria y especialmente limitante.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393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843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Comentarios normativos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Dentro del sistema educativo interactúan necesariamente 3 actores: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Familias: los padres tienen el derecho preferente de educar a sus hijos: los educan conforme a sus prioridades y preferencias.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Establecimientos educacionales: educan a los estudiantes por delegación de los padres, quienes los eligen conforme a la enseñanza y proyecto educativo que manifiestan.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Estado: debe garantizar el derecho de los niños. Establece requisitos mínimos (currículum), y condiciones (SAE: inclusión, no discriminación etc.) </a:t>
            </a:r>
          </a:p>
        </p:txBody>
      </p:sp>
    </p:spTree>
    <p:extLst>
      <p:ext uri="{BB962C8B-B14F-4D97-AF65-F5344CB8AC3E}">
        <p14:creationId xmlns:p14="http://schemas.microsoft.com/office/powerpoint/2010/main" val="867305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Comentarios Normativos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424862" cy="4834482"/>
          </a:xfrm>
        </p:spPr>
        <p:txBody>
          <a:bodyPr/>
          <a:lstStyle/>
          <a:p>
            <a:r>
              <a:rPr lang="es-CL" dirty="0"/>
              <a:t>SAE: sólo padres mediante preferencias y Estado mediante criterios de priorización tienen injerencia dentro del sistema de admisión.</a:t>
            </a:r>
          </a:p>
          <a:p>
            <a:r>
              <a:rPr lang="es-CL" dirty="0"/>
              <a:t>Participación establecimientos se reduce a publicar sus PEI y Reglamentos Internos. No pueden asegurar que las familias realmente adhieran a su proyecto.</a:t>
            </a:r>
          </a:p>
          <a:p>
            <a:r>
              <a:rPr lang="es-CL" dirty="0"/>
              <a:t>¿Es discriminatorio seleccionar por adhesión a PEI?</a:t>
            </a:r>
          </a:p>
          <a:p>
            <a:pPr lvl="1"/>
            <a:r>
              <a:rPr lang="es-CL" dirty="0"/>
              <a:t>Discriminatorio son las prácticas usadas</a:t>
            </a:r>
          </a:p>
          <a:p>
            <a:r>
              <a:rPr lang="es-CL" dirty="0"/>
              <a:t>Posibilidad de establecer criterios objetivos de selección, transparentes y previamente conocidos por las familias.</a:t>
            </a:r>
          </a:p>
          <a:p>
            <a:pPr lvl="1"/>
            <a:r>
              <a:rPr lang="es-CL" dirty="0"/>
              <a:t>Ejemplo: certificado de idiomas, bautizo u otro que demuestre pertenencia a determinada religión, etc.</a:t>
            </a:r>
          </a:p>
          <a:p>
            <a:pPr marL="252413" lvl="1" indent="-252413">
              <a:spcBef>
                <a:spcPct val="40000"/>
              </a:spcBef>
              <a:buSzPct val="120000"/>
              <a:buFont typeface="Arial" panose="020B0604020202020204" pitchFamily="34" charset="0"/>
              <a:buChar char="•"/>
            </a:pPr>
            <a:r>
              <a:rPr lang="es-CL" sz="2200" dirty="0">
                <a:ea typeface="+mn-ea"/>
                <a:cs typeface="+mn-cs"/>
              </a:rPr>
              <a:t>Fiscalización de la Superintendencia</a:t>
            </a:r>
          </a:p>
          <a:p>
            <a:pPr lvl="1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7397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2AFCB6-DDAC-3B4C-97DB-D6171E912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Conclusión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D89B22A-D813-B04F-8D85-06EDAC11C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556792"/>
            <a:ext cx="8424862" cy="5301207"/>
          </a:xfrm>
        </p:spPr>
        <p:txBody>
          <a:bodyPr/>
          <a:lstStyle/>
          <a:p>
            <a:r>
              <a:rPr lang="en-US" dirty="0"/>
              <a:t>SAE require </a:t>
            </a:r>
            <a:r>
              <a:rPr lang="en-US" dirty="0" err="1"/>
              <a:t>mejoras</a:t>
            </a:r>
            <a:r>
              <a:rPr lang="en-US" dirty="0"/>
              <a:t> que </a:t>
            </a:r>
            <a:r>
              <a:rPr lang="en-US" dirty="0" err="1"/>
              <a:t>subsanen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 </a:t>
            </a:r>
            <a:r>
              <a:rPr lang="en-US" dirty="0" err="1"/>
              <a:t>presentados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implementación</a:t>
            </a:r>
            <a:r>
              <a:rPr lang="en-US" dirty="0"/>
              <a:t> de las </a:t>
            </a:r>
            <a:r>
              <a:rPr lang="en-US" dirty="0" err="1"/>
              <a:t>regiones</a:t>
            </a:r>
            <a:r>
              <a:rPr lang="en-US" dirty="0"/>
              <a:t> </a:t>
            </a:r>
            <a:r>
              <a:rPr lang="en-US" dirty="0" err="1" smtClean="0"/>
              <a:t>externas</a:t>
            </a:r>
            <a:r>
              <a:rPr lang="en-US" dirty="0" smtClean="0"/>
              <a:t> </a:t>
            </a:r>
            <a:r>
              <a:rPr lang="en-US" dirty="0"/>
              <a:t>a RM.</a:t>
            </a:r>
          </a:p>
          <a:p>
            <a:r>
              <a:rPr lang="en-US" dirty="0" err="1"/>
              <a:t>Importancia</a:t>
            </a:r>
            <a:r>
              <a:rPr lang="en-US" dirty="0"/>
              <a:t> de </a:t>
            </a:r>
            <a:r>
              <a:rPr lang="en-US" dirty="0" err="1"/>
              <a:t>entregar</a:t>
            </a:r>
            <a:r>
              <a:rPr lang="en-US" dirty="0"/>
              <a:t> mayor y </a:t>
            </a:r>
            <a:r>
              <a:rPr lang="en-US" dirty="0" err="1"/>
              <a:t>mejor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manera</a:t>
            </a:r>
            <a:r>
              <a:rPr lang="en-US" dirty="0"/>
              <a:t> </a:t>
            </a:r>
            <a:r>
              <a:rPr lang="en-US" dirty="0" err="1"/>
              <a:t>activa</a:t>
            </a:r>
            <a:r>
              <a:rPr lang="en-US" dirty="0"/>
              <a:t> y </a:t>
            </a:r>
            <a:r>
              <a:rPr lang="en-US" dirty="0" err="1" smtClean="0"/>
              <a:t>presencial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Mejora</a:t>
            </a:r>
            <a:r>
              <a:rPr lang="en-US" dirty="0"/>
              <a:t> la </a:t>
            </a:r>
            <a:r>
              <a:rPr lang="en-US" dirty="0" err="1"/>
              <a:t>elección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padres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establecimientos</a:t>
            </a:r>
            <a:r>
              <a:rPr lang="en-US" dirty="0"/>
              <a:t> e </a:t>
            </a:r>
            <a:r>
              <a:rPr lang="en-US" dirty="0" err="1"/>
              <a:t>incluso</a:t>
            </a:r>
            <a:r>
              <a:rPr lang="en-US" dirty="0"/>
              <a:t> </a:t>
            </a:r>
            <a:r>
              <a:rPr lang="en-US" dirty="0" err="1"/>
              <a:t>resultados</a:t>
            </a:r>
            <a:r>
              <a:rPr lang="en-US" dirty="0"/>
              <a:t> </a:t>
            </a:r>
            <a:r>
              <a:rPr lang="en-US" dirty="0" err="1"/>
              <a:t>posteriores</a:t>
            </a:r>
            <a:r>
              <a:rPr lang="en-US" dirty="0"/>
              <a:t> del </a:t>
            </a:r>
            <a:r>
              <a:rPr lang="en-US" dirty="0" err="1"/>
              <a:t>niño</a:t>
            </a:r>
            <a:endParaRPr lang="en-US" dirty="0"/>
          </a:p>
          <a:p>
            <a:pPr lvl="1"/>
            <a:r>
              <a:rPr lang="en-US" dirty="0" err="1"/>
              <a:t>Marcar</a:t>
            </a:r>
            <a:r>
              <a:rPr lang="en-US" dirty="0"/>
              <a:t> un </a:t>
            </a:r>
            <a:r>
              <a:rPr lang="en-US" dirty="0" err="1"/>
              <a:t>mínimo</a:t>
            </a:r>
            <a:r>
              <a:rPr lang="en-US" dirty="0"/>
              <a:t> de 3 </a:t>
            </a:r>
            <a:r>
              <a:rPr lang="en-US" dirty="0" err="1"/>
              <a:t>preferencias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postulación</a:t>
            </a:r>
            <a:endParaRPr lang="en-US" dirty="0"/>
          </a:p>
          <a:p>
            <a:pPr lvl="1"/>
            <a:endParaRPr lang="en-US" dirty="0"/>
          </a:p>
          <a:p>
            <a:pPr marL="252413" lvl="2" indent="-252413">
              <a:spcBef>
                <a:spcPct val="40000"/>
              </a:spcBef>
              <a:buSzPct val="120000"/>
            </a:pPr>
            <a:r>
              <a:rPr lang="en-US" sz="2200" dirty="0">
                <a:ea typeface="+mn-ea"/>
                <a:cs typeface="+mn-cs"/>
              </a:rPr>
              <a:t>Sistema no </a:t>
            </a:r>
            <a:r>
              <a:rPr lang="en-US" sz="2200" dirty="0" err="1">
                <a:ea typeface="+mn-ea"/>
                <a:cs typeface="+mn-cs"/>
              </a:rPr>
              <a:t>puede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err="1">
                <a:ea typeface="+mn-ea"/>
                <a:cs typeface="+mn-cs"/>
              </a:rPr>
              <a:t>estar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err="1">
                <a:ea typeface="+mn-ea"/>
                <a:cs typeface="+mn-cs"/>
              </a:rPr>
              <a:t>marcado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err="1">
                <a:ea typeface="+mn-ea"/>
                <a:cs typeface="+mn-cs"/>
              </a:rPr>
              <a:t>por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err="1">
                <a:ea typeface="+mn-ea"/>
                <a:cs typeface="+mn-cs"/>
              </a:rPr>
              <a:t>desconfianza</a:t>
            </a:r>
            <a:r>
              <a:rPr lang="en-US" sz="2200" dirty="0">
                <a:ea typeface="+mn-ea"/>
                <a:cs typeface="+mn-cs"/>
              </a:rPr>
              <a:t>. </a:t>
            </a:r>
            <a:r>
              <a:rPr lang="en-US" sz="2200" dirty="0" err="1">
                <a:ea typeface="+mn-ea"/>
                <a:cs typeface="+mn-cs"/>
              </a:rPr>
              <a:t>Importancia</a:t>
            </a:r>
            <a:r>
              <a:rPr lang="en-US" sz="2200" dirty="0">
                <a:ea typeface="+mn-ea"/>
                <a:cs typeface="+mn-cs"/>
              </a:rPr>
              <a:t> del Proyecto </a:t>
            </a:r>
            <a:r>
              <a:rPr lang="en-US" sz="2200" dirty="0" err="1">
                <a:ea typeface="+mn-ea"/>
                <a:cs typeface="+mn-cs"/>
              </a:rPr>
              <a:t>Educativo</a:t>
            </a:r>
            <a:r>
              <a:rPr lang="en-US" sz="2200" dirty="0">
                <a:ea typeface="+mn-ea"/>
                <a:cs typeface="+mn-cs"/>
              </a:rPr>
              <a:t> y la labor que </a:t>
            </a:r>
            <a:r>
              <a:rPr lang="en-US" sz="2200" dirty="0" err="1">
                <a:ea typeface="+mn-ea"/>
                <a:cs typeface="+mn-cs"/>
              </a:rPr>
              <a:t>realizan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err="1">
                <a:ea typeface="+mn-ea"/>
                <a:cs typeface="+mn-cs"/>
              </a:rPr>
              <a:t>los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err="1">
                <a:ea typeface="+mn-ea"/>
                <a:cs typeface="+mn-cs"/>
              </a:rPr>
              <a:t>establecimientos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err="1">
                <a:ea typeface="+mn-ea"/>
                <a:cs typeface="+mn-cs"/>
              </a:rPr>
              <a:t>dentro</a:t>
            </a:r>
            <a:r>
              <a:rPr lang="en-US" sz="2200" dirty="0">
                <a:ea typeface="+mn-ea"/>
                <a:cs typeface="+mn-cs"/>
              </a:rPr>
              <a:t> del Sistema </a:t>
            </a:r>
            <a:r>
              <a:rPr lang="en-US" sz="2200" dirty="0" err="1">
                <a:ea typeface="+mn-ea"/>
                <a:cs typeface="+mn-cs"/>
              </a:rPr>
              <a:t>educativo</a:t>
            </a:r>
            <a:r>
              <a:rPr lang="en-US" sz="2200" dirty="0">
                <a:ea typeface="+mn-ea"/>
                <a:cs typeface="+mn-cs"/>
              </a:rPr>
              <a:t>. </a:t>
            </a:r>
          </a:p>
          <a:p>
            <a:pPr lvl="2"/>
            <a:r>
              <a:rPr lang="en-US" dirty="0"/>
              <a:t>Mayor </a:t>
            </a:r>
            <a:r>
              <a:rPr lang="en-US" dirty="0" err="1" smtClean="0"/>
              <a:t>compromiso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los</a:t>
            </a:r>
            <a:r>
              <a:rPr lang="en-US" dirty="0"/>
              <a:t> padres con la </a:t>
            </a:r>
            <a:r>
              <a:rPr lang="en-US" dirty="0" err="1"/>
              <a:t>escuela</a:t>
            </a:r>
            <a:endParaRPr lang="en-US" dirty="0"/>
          </a:p>
          <a:p>
            <a:pPr marL="252413" lvl="2" indent="-252413">
              <a:spcBef>
                <a:spcPct val="40000"/>
              </a:spcBef>
              <a:buSzPct val="120000"/>
            </a:pPr>
            <a:r>
              <a:rPr lang="en-US" sz="2200" dirty="0" err="1">
                <a:ea typeface="+mn-ea"/>
                <a:cs typeface="+mn-cs"/>
              </a:rPr>
              <a:t>Posibilidad</a:t>
            </a:r>
            <a:r>
              <a:rPr lang="en-US" sz="2200" dirty="0">
                <a:ea typeface="+mn-ea"/>
                <a:cs typeface="+mn-cs"/>
              </a:rPr>
              <a:t> de </a:t>
            </a:r>
            <a:r>
              <a:rPr lang="en-US" sz="2200" dirty="0" err="1">
                <a:ea typeface="+mn-ea"/>
                <a:cs typeface="+mn-cs"/>
              </a:rPr>
              <a:t>generar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err="1">
                <a:ea typeface="+mn-ea"/>
                <a:cs typeface="+mn-cs"/>
              </a:rPr>
              <a:t>consensos</a:t>
            </a:r>
            <a:endParaRPr lang="en-US" sz="2200" dirty="0"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45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4294967295"/>
          </p:nvPr>
        </p:nvSpPr>
        <p:spPr>
          <a:xfrm>
            <a:off x="0" y="4405313"/>
            <a:ext cx="9144000" cy="1655762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www.accioneducar.cl</a:t>
            </a:r>
          </a:p>
          <a:p>
            <a:pPr marL="0" indent="0" algn="ctr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@</a:t>
            </a:r>
            <a:r>
              <a:rPr lang="es-CL" dirty="0" err="1">
                <a:solidFill>
                  <a:schemeClr val="accent1">
                    <a:lumMod val="50000"/>
                  </a:schemeClr>
                </a:solidFill>
              </a:rPr>
              <a:t>Accioneducar</a:t>
            </a: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CL" dirty="0"/>
          </a:p>
        </p:txBody>
      </p:sp>
      <p:pic>
        <p:nvPicPr>
          <p:cNvPr id="1032" name="Picture 8" descr="https://g.twimg.com/Twitter_logo_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961999"/>
            <a:ext cx="249502" cy="27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368" y="2067446"/>
            <a:ext cx="4570354" cy="11425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0" y="-243408"/>
            <a:ext cx="9144000" cy="216024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42373" tIns="42373" rIns="42373" bIns="42373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1200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30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A805D1-4C4C-164C-B2D3-B1E68938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76672"/>
            <a:ext cx="6480720" cy="457200"/>
          </a:xfrm>
        </p:spPr>
        <p:txBody>
          <a:bodyPr/>
          <a:lstStyle/>
          <a:p>
            <a:r>
              <a:rPr lang="es-ES_tradnl" dirty="0"/>
              <a:t>Presentación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3BE177-75B4-BD42-A00A-1FED3D77F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s-ES_tradnl" dirty="0">
                <a:sym typeface="Wingdings" pitchFamily="2" charset="2"/>
              </a:rPr>
              <a:t>Aspectos generales</a:t>
            </a:r>
          </a:p>
          <a:p>
            <a:pPr marL="457200" indent="-457200">
              <a:buAutoNum type="arabicPeriod"/>
            </a:pPr>
            <a:r>
              <a:rPr lang="es-ES_tradnl" dirty="0">
                <a:sym typeface="Wingdings" pitchFamily="2" charset="2"/>
              </a:rPr>
              <a:t>Comentarios</a:t>
            </a:r>
          </a:p>
          <a:p>
            <a:pPr marL="739775" lvl="1" indent="-457200">
              <a:buAutoNum type="arabicPeriod"/>
            </a:pPr>
            <a:r>
              <a:rPr lang="es-ES_tradnl" dirty="0">
                <a:sym typeface="Wingdings" pitchFamily="2" charset="2"/>
              </a:rPr>
              <a:t>Técnicos sobre el mecanismo e implementación del SAE</a:t>
            </a:r>
          </a:p>
          <a:p>
            <a:pPr marL="739775" lvl="1" indent="-457200">
              <a:buAutoNum type="arabicPeriod"/>
            </a:pPr>
            <a:r>
              <a:rPr lang="es-ES_tradnl" dirty="0">
                <a:sym typeface="Wingdings" pitchFamily="2" charset="2"/>
              </a:rPr>
              <a:t>Normativos: factores de un Sistema de Admisión Escolar</a:t>
            </a:r>
          </a:p>
          <a:p>
            <a:pPr marL="457200" indent="-457200">
              <a:buAutoNum type="arabicPeriod"/>
            </a:pPr>
            <a:r>
              <a:rPr lang="es-ES_tradnl" dirty="0">
                <a:sym typeface="Wingdings" pitchFamily="2" charset="2"/>
              </a:rPr>
              <a:t>Posibles Mejoras</a:t>
            </a:r>
          </a:p>
          <a:p>
            <a:pPr marL="457200" indent="-457200">
              <a:buAutoNum type="arabicPeriod"/>
            </a:pPr>
            <a:r>
              <a:rPr lang="es-ES_tradnl" dirty="0">
                <a:sym typeface="Wingdings" pitchFamily="2" charset="2"/>
              </a:rPr>
              <a:t>Conclusiones</a:t>
            </a:r>
          </a:p>
          <a:p>
            <a:pPr marL="0" indent="0">
              <a:buNone/>
            </a:pPr>
            <a:endParaRPr lang="es-ES_tradnl" dirty="0">
              <a:sym typeface="Wingdings" pitchFamily="2" charset="2"/>
            </a:endParaRPr>
          </a:p>
          <a:p>
            <a:pPr marL="0" indent="0">
              <a:buNone/>
            </a:pP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4689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Aspectos generales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Implementación del SAE en las regiones del país (excepto RM), ha permitido mostrar ciertas tensiones dentro del sistema, tanto mecánicas como normativas.</a:t>
            </a:r>
          </a:p>
          <a:p>
            <a:r>
              <a:rPr lang="es-CL" dirty="0"/>
              <a:t>Proyecto actual se plantea como un perfeccionamiento.</a:t>
            </a:r>
          </a:p>
          <a:p>
            <a:r>
              <a:rPr lang="es-CL" dirty="0"/>
              <a:t>No será posible llegar a un sistema donde exista un 100% de asignación según preferencia.</a:t>
            </a:r>
          </a:p>
        </p:txBody>
      </p:sp>
    </p:spTree>
    <p:extLst>
      <p:ext uri="{BB962C8B-B14F-4D97-AF65-F5344CB8AC3E}">
        <p14:creationId xmlns:p14="http://schemas.microsoft.com/office/powerpoint/2010/main" val="225124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EFF550-3269-8644-9D51-BFB6661F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Aspectos</a:t>
            </a:r>
            <a:r>
              <a:rPr lang="en-US" dirty="0"/>
              <a:t> </a:t>
            </a:r>
            <a:r>
              <a:rPr lang="en-US" dirty="0" err="1"/>
              <a:t>generales</a:t>
            </a:r>
            <a:endParaRPr lang="en-US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xmlns="" id="{D682BB42-1BEF-0948-AE9C-29E4E76345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4824"/>
            <a:ext cx="8424862" cy="4490729"/>
          </a:xfrm>
        </p:spPr>
      </p:pic>
    </p:spTree>
    <p:extLst>
      <p:ext uri="{BB962C8B-B14F-4D97-AF65-F5344CB8AC3E}">
        <p14:creationId xmlns:p14="http://schemas.microsoft.com/office/powerpoint/2010/main" val="357590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88DB76-5411-244D-9BAA-9B308FD4D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Aspectos</a:t>
            </a:r>
            <a:r>
              <a:rPr lang="en-US" dirty="0"/>
              <a:t> </a:t>
            </a:r>
            <a:r>
              <a:rPr lang="en-US" dirty="0" err="1"/>
              <a:t>generales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774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Proyecto de ley: propuesta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66713" y="1556793"/>
            <a:ext cx="8424862" cy="4834482"/>
          </a:xfrm>
        </p:spPr>
        <p:txBody>
          <a:bodyPr/>
          <a:lstStyle/>
          <a:p>
            <a:r>
              <a:rPr lang="es-CL" dirty="0"/>
              <a:t>Modifica los criterios de priorización</a:t>
            </a:r>
          </a:p>
          <a:p>
            <a:pPr lvl="1"/>
            <a:r>
              <a:rPr lang="es-CL" dirty="0"/>
              <a:t>Niños y adolescentes bajo medidas de protección de cuidado alternativo en la red de cuidado alternativo del SENAME</a:t>
            </a:r>
          </a:p>
          <a:p>
            <a:pPr lvl="1"/>
            <a:r>
              <a:rPr lang="es-CL" dirty="0"/>
              <a:t>Niños y adolescentes con NEE permanentes que postulen a establecimientos con proyectos de integración escolar. Esto hasta por dos estudiantes por curso.</a:t>
            </a:r>
          </a:p>
          <a:p>
            <a:pPr lvl="1"/>
            <a:r>
              <a:rPr lang="es-CL" dirty="0"/>
              <a:t>Existencia de hermanos, considerados como todos los que viven en un mismo hogar.</a:t>
            </a:r>
          </a:p>
          <a:p>
            <a:pPr lvl="1"/>
            <a:r>
              <a:rPr lang="es-CL" dirty="0"/>
              <a:t>15% de alumnos prioritarios. Establecimientos pueden aumentar dicha % autorizados por el Mineduc siempre que en su última ordenación estén en categoría medio o alto de desempeño.</a:t>
            </a:r>
          </a:p>
          <a:p>
            <a:pPr lvl="1"/>
            <a:r>
              <a:rPr lang="es-CL" dirty="0"/>
              <a:t>Hijos de personas que trabajan en el establecimiento</a:t>
            </a:r>
          </a:p>
          <a:p>
            <a:pPr lvl="1"/>
            <a:r>
              <a:rPr lang="es-CL" dirty="0"/>
              <a:t>Haber estado matriculado con anterioridad, salvo que haya sido expulsado.</a:t>
            </a:r>
          </a:p>
        </p:txBody>
      </p:sp>
    </p:spTree>
    <p:extLst>
      <p:ext uri="{BB962C8B-B14F-4D97-AF65-F5344CB8AC3E}">
        <p14:creationId xmlns:p14="http://schemas.microsoft.com/office/powerpoint/2010/main" val="228458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Proyecto de ley: propuesta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366713" y="1556793"/>
            <a:ext cx="8424862" cy="4834482"/>
          </a:xfrm>
        </p:spPr>
        <p:txBody>
          <a:bodyPr/>
          <a:lstStyle/>
          <a:p>
            <a:r>
              <a:rPr lang="es-CL" dirty="0"/>
              <a:t>Permite selección por 30% del proyecto educativo</a:t>
            </a:r>
          </a:p>
          <a:p>
            <a:pPr lvl="1"/>
            <a:r>
              <a:rPr lang="es-CL" dirty="0"/>
              <a:t>Mecanismos propios de admisión deben ser objetivos, transparentes y no discriminar arbitrariamente</a:t>
            </a:r>
          </a:p>
          <a:p>
            <a:pPr lvl="1"/>
            <a:r>
              <a:rPr lang="es-CL" dirty="0"/>
              <a:t>No podrán considerar rendimiento pasado o potencial hasta 6 básico</a:t>
            </a:r>
          </a:p>
          <a:p>
            <a:pPr lvl="1"/>
            <a:r>
              <a:rPr lang="es-CL" dirty="0"/>
              <a:t>Deber de información al Mineduc sobre mecanismos y criterios de admisión que</a:t>
            </a:r>
          </a:p>
          <a:p>
            <a:pPr lvl="1"/>
            <a:r>
              <a:rPr lang="es-CL" dirty="0"/>
              <a:t>se utilizarán y el %.</a:t>
            </a:r>
          </a:p>
        </p:txBody>
      </p:sp>
    </p:spTree>
    <p:extLst>
      <p:ext uri="{BB962C8B-B14F-4D97-AF65-F5344CB8AC3E}">
        <p14:creationId xmlns:p14="http://schemas.microsoft.com/office/powerpoint/2010/main" val="396755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Comentarios técnicos: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413" lvl="2" indent="-252413">
              <a:spcBef>
                <a:spcPct val="40000"/>
              </a:spcBef>
              <a:buSzPct val="120000"/>
            </a:pPr>
            <a:r>
              <a:rPr lang="es-CL" sz="2200" dirty="0">
                <a:ea typeface="+mn-ea"/>
                <a:cs typeface="+mn-cs"/>
              </a:rPr>
              <a:t>Compromiso y adhesión al proyecto educativo:</a:t>
            </a:r>
          </a:p>
          <a:p>
            <a:pPr marL="712788" lvl="3" indent="-342900">
              <a:spcBef>
                <a:spcPct val="40000"/>
              </a:spcBef>
              <a:buSzPct val="120000"/>
              <a:buFont typeface="Courier New" panose="02070309020205020404" pitchFamily="49" charset="0"/>
              <a:buChar char="o"/>
            </a:pPr>
            <a:r>
              <a:rPr lang="es-CL" sz="2000" dirty="0">
                <a:ea typeface="+mn-ea"/>
                <a:cs typeface="+mn-cs"/>
              </a:rPr>
              <a:t>El requisito de adhesión y compromiso por parte de las familias termina siendo un check dentro del proceso. Especialmente cuando no se puede verificar realmente el compromiso con el proyecto.</a:t>
            </a:r>
          </a:p>
          <a:p>
            <a:pPr marL="815975" lvl="3" indent="0">
              <a:spcBef>
                <a:spcPct val="40000"/>
              </a:spcBef>
              <a:buSzPct val="120000"/>
              <a:buNone/>
            </a:pPr>
            <a:endParaRPr lang="es-CL" sz="2000" dirty="0">
              <a:ea typeface="+mn-ea"/>
              <a:cs typeface="+mn-cs"/>
            </a:endParaRPr>
          </a:p>
          <a:p>
            <a:pPr marL="252413" lvl="2" indent="-252413">
              <a:spcBef>
                <a:spcPct val="40000"/>
              </a:spcBef>
              <a:buSzPct val="120000"/>
            </a:pPr>
            <a:r>
              <a:rPr lang="es-CL" sz="2200" dirty="0">
                <a:ea typeface="+mn-ea"/>
                <a:cs typeface="+mn-cs"/>
              </a:rPr>
              <a:t>Criterio por vulnerabilidad: </a:t>
            </a:r>
            <a:endParaRPr lang="es-CL" sz="2000" dirty="0" smtClean="0">
              <a:ea typeface="+mn-ea"/>
              <a:cs typeface="+mn-cs"/>
            </a:endParaRPr>
          </a:p>
          <a:p>
            <a:pPr marL="712788" lvl="3" indent="-342900">
              <a:spcBef>
                <a:spcPct val="40000"/>
              </a:spcBef>
              <a:buSzPct val="120000"/>
              <a:buFont typeface="Courier New" panose="02070309020205020404" pitchFamily="49" charset="0"/>
              <a:buChar char="o"/>
            </a:pPr>
            <a:r>
              <a:rPr lang="es-CL" sz="2000" dirty="0" smtClean="0">
                <a:ea typeface="+mn-ea"/>
                <a:cs typeface="+mn-cs"/>
              </a:rPr>
              <a:t>Requisito </a:t>
            </a:r>
            <a:r>
              <a:rPr lang="es-CL" sz="2000" dirty="0">
                <a:ea typeface="+mn-ea"/>
                <a:cs typeface="+mn-cs"/>
              </a:rPr>
              <a:t>para aumentar el 15% de vulnerabilidad, debiese ser de estar dentro de la categoría de desempeño medio o alto al menos los último 3 años. Exigir sólo la última ordenación puede ser un criterio muy inestable.</a:t>
            </a:r>
          </a:p>
          <a:p>
            <a:pPr marL="903287" lvl="2" indent="-457200">
              <a:spcBef>
                <a:spcPct val="40000"/>
              </a:spcBef>
              <a:buSzPct val="120000"/>
              <a:buFont typeface="+mj-lt"/>
              <a:buAutoNum type="arabicPeriod"/>
            </a:pPr>
            <a:endParaRPr lang="es-CL" sz="2200" dirty="0">
              <a:ea typeface="+mn-ea"/>
              <a:cs typeface="+mn-cs"/>
            </a:endParaRPr>
          </a:p>
          <a:p>
            <a:pPr marL="739775" lvl="1" indent="-457200"/>
            <a:endParaRPr lang="es-CL" dirty="0"/>
          </a:p>
          <a:p>
            <a:pPr marL="739775" lvl="1" indent="-457200"/>
            <a:endParaRPr lang="es-CL" dirty="0"/>
          </a:p>
          <a:p>
            <a:pPr marL="739775" lvl="1" indent="-457200"/>
            <a:endParaRPr lang="es-CL" dirty="0"/>
          </a:p>
          <a:p>
            <a:pPr marL="457200" indent="-457200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759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Comentarios técnicos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Mecanismo de asignación por cercanía al establecimiento cuando el estudiante no ha quedado en ninguna de sus preferencias.</a:t>
            </a:r>
          </a:p>
          <a:p>
            <a:pPr lvl="1"/>
            <a:r>
              <a:rPr lang="es-CL" dirty="0"/>
              <a:t>14.736 postulantes no quedaron asignados en alguna de sus preferencias (5% de postulantes al SAE)</a:t>
            </a:r>
          </a:p>
          <a:p>
            <a:pPr lvl="1"/>
            <a:r>
              <a:rPr lang="es-CL" dirty="0"/>
              <a:t>Problema: familia puede no tener ningún vínculo con el establecimiento.</a:t>
            </a:r>
          </a:p>
          <a:p>
            <a:pPr lvl="1"/>
            <a:r>
              <a:rPr lang="es-CL" dirty="0"/>
              <a:t>Posible solución: establecer un mínimo de 3 preferencias por familia.</a:t>
            </a:r>
          </a:p>
        </p:txBody>
      </p:sp>
    </p:spTree>
    <p:extLst>
      <p:ext uri="{BB962C8B-B14F-4D97-AF65-F5344CB8AC3E}">
        <p14:creationId xmlns:p14="http://schemas.microsoft.com/office/powerpoint/2010/main" val="4713160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false"/>
  <p:tag name="TEXT" val="Action Title:"/>
  <p:tag name="FILL" val="true"/>
  <p:tag name="OPTIONAL" val="false"/>
  <p:tag name="NAME" val="Title1"/>
  <p:tag name="HEIGHT" val="1"/>
  <p:tag name="INDENTED" val="false"/>
  <p:tag name="CAPTION HEIGH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True"/>
  <p:tag name="TEXT" val="Module &amp;Name:"/>
  <p:tag name="FILL" val="true"/>
  <p:tag name="OPTIONAL" val="false"/>
  <p:tag name="NAME" val="Module Name"/>
  <p:tag name="HEIGHT" val="1"/>
  <p:tag name="INDENTED" val="false"/>
  <p:tag name="CAPTION HEIGH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DER" val="1"/>
  <p:tag name="MULTI-LINE" val="True"/>
  <p:tag name="TEXT" val="Module &amp;Name:"/>
  <p:tag name="FILL" val="true"/>
  <p:tag name="OPTIONAL" val="false"/>
  <p:tag name="NAME" val="Module Name"/>
  <p:tag name="HEIGHT" val="1"/>
  <p:tag name="INDENTED" val="false"/>
  <p:tag name="CAPTION HEIGHT" val="2"/>
</p:tagLst>
</file>

<file path=ppt/theme/theme1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EB1FF"/>
      </a:accent1>
      <a:accent2>
        <a:srgbClr val="FFFFFF"/>
      </a:accent2>
      <a:accent3>
        <a:srgbClr val="FFFFFF"/>
      </a:accent3>
      <a:accent4>
        <a:srgbClr val="000000"/>
      </a:accent4>
      <a:accent5>
        <a:srgbClr val="BAD5FF"/>
      </a:accent5>
      <a:accent6>
        <a:srgbClr val="E7E7E7"/>
      </a:accent6>
      <a:hlink>
        <a:srgbClr val="000000"/>
      </a:hlink>
      <a:folHlink>
        <a:srgbClr val="0000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75000"/>
          </a:schemeClr>
        </a:solidFill>
        <a:ln w="31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42373" tIns="42373" rIns="42373" bIns="42373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1200" dirty="0" smtClean="0">
            <a:solidFill>
              <a:srgbClr val="FFFFFF"/>
            </a:solidFill>
            <a:latin typeface="Verdana" pitchFamily="34" charset="0"/>
          </a:defRPr>
        </a:defPPr>
      </a:lstStyle>
    </a:spDef>
    <a:lnDef>
      <a:spPr bwMode="auto">
        <a:solidFill>
          <a:srgbClr val="B2B2B2"/>
        </a:solidFill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23495</TotalTime>
  <Words>1084</Words>
  <Application>Microsoft Office PowerPoint</Application>
  <PresentationFormat>Presentación en pantalla (4:3)</PresentationFormat>
  <Paragraphs>112</Paragraphs>
  <Slides>18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4_Default Design</vt:lpstr>
      <vt:lpstr>Modifica las normas de admisión escolar para garantizar la libertad de enseñanza, vinculación de apoderados con los proyectos educativos, y otros  cambios en criterios de priorizaciòn</vt:lpstr>
      <vt:lpstr>Presentación</vt:lpstr>
      <vt:lpstr>Aspectos generales</vt:lpstr>
      <vt:lpstr>Aspectos generales</vt:lpstr>
      <vt:lpstr>Aspectos generales</vt:lpstr>
      <vt:lpstr>Proyecto de ley: propuesta</vt:lpstr>
      <vt:lpstr>Proyecto de ley: propuesta</vt:lpstr>
      <vt:lpstr>Comentarios técnicos:</vt:lpstr>
      <vt:lpstr>Comentarios técnicos</vt:lpstr>
      <vt:lpstr>Comentarios técnicos</vt:lpstr>
      <vt:lpstr>Presentación de PowerPoint</vt:lpstr>
      <vt:lpstr>Comentarios técnicos</vt:lpstr>
      <vt:lpstr>Comentarios Normativos</vt:lpstr>
      <vt:lpstr>Pro y contras del SAE</vt:lpstr>
      <vt:lpstr>Comentarios normativos</vt:lpstr>
      <vt:lpstr>Comentarios Normativos</vt:lpstr>
      <vt:lpstr>Conclusión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Diseñar las bases de una estrategia país, de largo plazo, para la educación chilena</dc:title>
  <dc:creator>Daniel Rodríguez</dc:creator>
  <cp:lastModifiedBy>Trinidad Valdés</cp:lastModifiedBy>
  <cp:revision>1466</cp:revision>
  <cp:lastPrinted>2018-12-26T13:58:48Z</cp:lastPrinted>
  <dcterms:created xsi:type="dcterms:W3CDTF">2013-01-09T15:30:05Z</dcterms:created>
  <dcterms:modified xsi:type="dcterms:W3CDTF">2019-05-23T21:52:27Z</dcterms:modified>
</cp:coreProperties>
</file>