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80" r:id="rId4"/>
    <p:sldId id="277" r:id="rId5"/>
    <p:sldId id="278" r:id="rId6"/>
    <p:sldId id="279" r:id="rId7"/>
    <p:sldId id="27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8192" autoAdjust="0"/>
  </p:normalViewPr>
  <p:slideViewPr>
    <p:cSldViewPr snapToGrid="0">
      <p:cViewPr varScale="1">
        <p:scale>
          <a:sx n="62" d="100"/>
          <a:sy n="62" d="100"/>
        </p:scale>
        <p:origin x="7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B3529-731B-4015-8247-2DD61F13C6D3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E66A2-AA6A-46AD-B799-7551E8590E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37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66A2-AA6A-46AD-B799-7551E8590EF5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81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Puesta en votación la idea de legislar, resultó rechazada por mayoría de votos. Votaron a favor los diputados Sergio Bobadilla, Luis Pardo, Hugo Rey y Gustavo Sanhueza. Votaron en contra los diputados y diputadas Cristina </a:t>
            </a:r>
            <a:r>
              <a:rPr lang="es-ES" dirty="0" err="1" smtClean="0"/>
              <a:t>Girardi</a:t>
            </a:r>
            <a:r>
              <a:rPr lang="es-ES" dirty="0" smtClean="0"/>
              <a:t>, Rodrigo González, Camila Rojas, </a:t>
            </a:r>
            <a:r>
              <a:rPr lang="es-ES" dirty="0" err="1" smtClean="0"/>
              <a:t>Leonidas</a:t>
            </a:r>
            <a:r>
              <a:rPr lang="es-ES" dirty="0" smtClean="0"/>
              <a:t> Romero, Juan Santana, Camila Vallejo, Mario Venegas y Gonzalo Winter (4-8-0).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66A2-AA6A-46AD-B799-7551E8590EF5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05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66A2-AA6A-46AD-B799-7551E8590EF5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166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66A2-AA6A-46AD-B799-7551E8590EF5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206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66A2-AA6A-46AD-B799-7551E8590EF5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010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721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7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747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597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67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6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70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353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76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6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C58BB-5C91-403A-9E09-85F5476E1B6A}" type="datetimeFigureOut">
              <a:rPr lang="es-CL" smtClean="0"/>
              <a:t>12-07-2022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76EA-AEAA-4A11-AF1A-3A50D35D4D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04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>
            <a:spLocks/>
          </p:cNvSpPr>
          <p:nvPr/>
        </p:nvSpPr>
        <p:spPr>
          <a:xfrm>
            <a:off x="0" y="1229002"/>
            <a:ext cx="12192001" cy="46256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8" y="1919440"/>
            <a:ext cx="9144000" cy="238760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Proyecto de Ley que “Modifica </a:t>
            </a:r>
            <a:r>
              <a:rPr lang="es-ES" sz="3200" dirty="0" smtClean="0">
                <a:solidFill>
                  <a:schemeClr val="bg1"/>
                </a:solidFill>
              </a:rPr>
              <a:t>y complementa las normas que indica respecto del sistema educativo” </a:t>
            </a:r>
            <a:r>
              <a:rPr lang="es-ES" sz="3200" dirty="0">
                <a:solidFill>
                  <a:schemeClr val="bg1"/>
                </a:solidFill>
              </a:rPr>
              <a:t>(Boletín </a:t>
            </a:r>
            <a:r>
              <a:rPr lang="es-ES" sz="3200" dirty="0" smtClean="0">
                <a:solidFill>
                  <a:schemeClr val="bg1"/>
                </a:solidFill>
              </a:rPr>
              <a:t>15.153-04</a:t>
            </a:r>
            <a:r>
              <a:rPr lang="es-ES" sz="3200" dirty="0">
                <a:solidFill>
                  <a:schemeClr val="bg1"/>
                </a:solidFill>
              </a:rPr>
              <a:t>)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8" y="4813534"/>
            <a:ext cx="9144000" cy="1655762"/>
          </a:xfrm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Cámara de Diputados</a:t>
            </a:r>
          </a:p>
          <a:p>
            <a:r>
              <a:rPr lang="es-CL" dirty="0" smtClean="0">
                <a:solidFill>
                  <a:schemeClr val="bg1"/>
                </a:solidFill>
              </a:rPr>
              <a:t>Julio de 2022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5" name="logo blanco.png" descr="logo 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45" y="1522717"/>
            <a:ext cx="4231707" cy="79344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260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7" name="logo blanco.png" descr="logo bl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Párrafo 1: Postergación de traspasos SLEP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Ante diagnóstico del </a:t>
            </a:r>
            <a:r>
              <a:rPr lang="es-CL" sz="3200" dirty="0" err="1" smtClean="0"/>
              <a:t>Mineduc</a:t>
            </a:r>
            <a:r>
              <a:rPr lang="es-CL" sz="3200" dirty="0" smtClean="0"/>
              <a:t>, postergación es necesaria, pero no suficiente, para asegurar un buen traspaso.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Sin perjuicio de eso, proceso no debe detenerse.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200" dirty="0"/>
          </a:p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Delegación de facultades de Directores SLEP a Director DEP debe tener límites y restricciones para evitar malas prácticas:</a:t>
            </a:r>
          </a:p>
          <a:p>
            <a:pPr marL="0" indent="0" algn="just">
              <a:buNone/>
            </a:pPr>
            <a:endParaRPr lang="es-CL" sz="3200" dirty="0" smtClean="0"/>
          </a:p>
          <a:p>
            <a:pPr marL="1028700" lvl="1" indent="-571500" algn="just">
              <a:buFont typeface="+mj-lt"/>
              <a:buAutoNum type="romanUcPeriod"/>
            </a:pPr>
            <a:r>
              <a:rPr lang="es-CL" sz="2800" dirty="0" smtClean="0"/>
              <a:t>Limitación del tiempo para incentivar al Servicio Civil a cumplir.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s-CL" sz="2800" dirty="0" smtClean="0"/>
              <a:t>Imposibilidad de postular al concurso del funcionario al cual Director DEP delegue.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4971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7" name="logo blanco.png" descr="logo bl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Párrafo 1: Proyecto rechazado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51628" y="1825625"/>
            <a:ext cx="10888744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Esta comisión rechazó en general discutir este tema el año pasado. (Boletín 14.736.04) No es claro qué cambió.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Algunos aspectos deben rescatarse:</a:t>
            </a:r>
          </a:p>
          <a:p>
            <a:pPr lvl="0" algn="just"/>
            <a:r>
              <a:rPr lang="es-ES" dirty="0"/>
              <a:t>Aumento de la fiscalización por parte de la Superintendencia, obligándosele a contar con programas de fiscalización para verificar el cumplimiento de las normas relativas a todo el proceso de </a:t>
            </a:r>
            <a:r>
              <a:rPr lang="es-ES" dirty="0" smtClean="0"/>
              <a:t>traspaso. </a:t>
            </a:r>
            <a:r>
              <a:rPr lang="es-ES" dirty="0"/>
              <a:t>(Art. único N° 3)</a:t>
            </a:r>
            <a:endParaRPr lang="es-CL" dirty="0"/>
          </a:p>
          <a:p>
            <a:pPr lvl="0" algn="just"/>
            <a:r>
              <a:rPr lang="es-ES" dirty="0"/>
              <a:t>Perfeccionamiento de las obligaciones de las municipalidades para el traspaso, como la exigencia de traspasar los inmuebles regularizados y realizar las adecuaciones a la dotación docente dentro de los primeros tres meses de funcionamiento de un SLEP. (Art. único N° 7, 8, 10)</a:t>
            </a:r>
            <a:endParaRPr lang="es-CL" dirty="0"/>
          </a:p>
          <a:p>
            <a:pPr marL="514350" indent="-514350" algn="just">
              <a:buFont typeface="+mj-lt"/>
              <a:buAutoNum type="arabicPeriod"/>
            </a:pPr>
            <a:endParaRPr lang="es-CL" sz="3200" dirty="0" smtClean="0"/>
          </a:p>
          <a:p>
            <a:pPr marL="971550" lvl="1" indent="-514350" algn="just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1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7" name="logo blanco.png" descr="logo bl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Párrafo 2: Suspensión evaluación docente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30491" y="1825624"/>
            <a:ext cx="10749699" cy="4545195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sz="3300" dirty="0" smtClean="0"/>
              <a:t>Situación años 2020 y 2021 es radicalmente distinta a la actual. Hoy existen condiciones para aplicar la ley de carrera docente y Evaluación docente.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3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sz="3300" dirty="0" smtClean="0"/>
              <a:t>Hace pocos años este Congreso aprobó la carrera docente con apoyo transversal, incluido partidos hoy oficialistas.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3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sz="3300" dirty="0" smtClean="0"/>
              <a:t>Si se buscar resolver la doble evaluación, no se entiende suspensión de ambos instrumentos.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3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sz="3300" dirty="0" smtClean="0"/>
              <a:t>Argumentos para postergación del año vigente son débiles y se basan en impresiones, pero la de 2023 es arbitraria. Además empeora gravemente la acumulación de docentes sin evaluar en el sistema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300" dirty="0"/>
          </a:p>
          <a:p>
            <a:pPr marL="514350" indent="-514350" algn="just">
              <a:buFont typeface="+mj-lt"/>
              <a:buAutoNum type="arabicPeriod"/>
            </a:pPr>
            <a:r>
              <a:rPr lang="es-CL" sz="3300" dirty="0" smtClean="0"/>
              <a:t>Agenda gremial contamina esta iniciativa urgente</a:t>
            </a:r>
            <a:r>
              <a:rPr lang="es-CL" sz="3200" dirty="0" smtClean="0"/>
              <a:t>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1697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7" name="logo blanco.png" descr="logo bl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Párrafo 3: Incentivo al retiro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Se requieren antecedentes cuantitativos más claros sobre los problemas que llevaron a requerir estas modificaciones.</a:t>
            </a:r>
          </a:p>
          <a:p>
            <a:pPr marL="514350" indent="-514350" algn="just">
              <a:buFont typeface="+mj-lt"/>
              <a:buAutoNum type="arabicPeriod"/>
            </a:pPr>
            <a:endParaRPr lang="es-CL" sz="3200" dirty="0" smtClean="0"/>
          </a:p>
          <a:p>
            <a:pPr marL="1028700" lvl="1" indent="-571500" algn="just">
              <a:buFont typeface="+mj-lt"/>
              <a:buAutoNum type="romanUcPeriod"/>
            </a:pPr>
            <a:r>
              <a:rPr lang="es-CL" sz="2800" dirty="0" smtClean="0"/>
              <a:t>¿Qué volumen del problema proviene de ineficiencia de las municipalidades y falta de antecedentes?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s-CL" sz="2800" dirty="0" smtClean="0"/>
              <a:t>¿Cómo diferenciamos falta de antecedentes del incumplimiento de requisitos? </a:t>
            </a:r>
          </a:p>
          <a:p>
            <a:pPr marL="971550" lvl="1" indent="-514350" algn="just">
              <a:buFont typeface="+mj-lt"/>
              <a:buAutoNum type="arabicPeriod"/>
            </a:pPr>
            <a:endParaRPr lang="es-CL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s-CL" sz="3200" dirty="0" smtClean="0"/>
              <a:t>Deben considerarse sanciones a los Municipios y Corporaciones que sean responsables de la falta de datos y antecedentes para la tramitación de los beneficios.</a:t>
            </a:r>
          </a:p>
          <a:p>
            <a:pPr marL="0" indent="0">
              <a:buNone/>
            </a:pP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0159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7" name="logo blanco.png" descr="logo bl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Párrafo 4: Retenciones de subvención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s-CL" dirty="0" smtClean="0"/>
              <a:t>De forma general: </a:t>
            </a:r>
            <a:r>
              <a:rPr lang="es-CL" dirty="0"/>
              <a:t>p</a:t>
            </a:r>
            <a:r>
              <a:rPr lang="es-CL" dirty="0" smtClean="0"/>
              <a:t>ositivo que se facilite </a:t>
            </a:r>
            <a:r>
              <a:rPr lang="es-CL" dirty="0"/>
              <a:t>el pago </a:t>
            </a:r>
            <a:r>
              <a:rPr lang="es-CL" dirty="0" smtClean="0"/>
              <a:t>cotizaciones </a:t>
            </a:r>
            <a:r>
              <a:rPr lang="es-CL" dirty="0"/>
              <a:t>previsionales </a:t>
            </a:r>
            <a:r>
              <a:rPr lang="es-CL" dirty="0" smtClean="0"/>
              <a:t>pendientes pero </a:t>
            </a:r>
            <a:r>
              <a:rPr lang="es-CL" u="sng" dirty="0" smtClean="0"/>
              <a:t>no corresponde que el Estado central absorba esa responsabilidad</a:t>
            </a:r>
            <a:r>
              <a:rPr lang="es-CL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endParaRPr lang="es-CL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Proyecto es positivo en tanto soluciona una urgencia, pero </a:t>
            </a:r>
            <a:r>
              <a:rPr lang="es-CL" b="1" u="sng" dirty="0"/>
              <a:t>debe</a:t>
            </a:r>
            <a:r>
              <a:rPr lang="es-CL" dirty="0"/>
              <a:t> contemplar sanciones para aquellos sostenedores que no cumplen con la obligación de pagar las cotizaciones a sus profesores</a:t>
            </a:r>
            <a:r>
              <a:rPr lang="es-CL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s-CL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s-CL" dirty="0"/>
              <a:t>No se estima conveniente disponer, de manera anticipada, del Fondo Común Municipal.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lvl="0" indent="-514350">
              <a:buFont typeface="+mj-lt"/>
              <a:buAutoNum type="arabicPeriod"/>
            </a:pPr>
            <a:endParaRPr lang="es-CL" dirty="0" smtClean="0"/>
          </a:p>
          <a:p>
            <a:pPr lvl="0"/>
            <a:endParaRPr lang="es-CL" dirty="0"/>
          </a:p>
          <a:p>
            <a:pPr lvl="0"/>
            <a:endParaRPr lang="es-CL" dirty="0"/>
          </a:p>
          <a:p>
            <a:pPr marL="514350" indent="-514350">
              <a:buFont typeface="+mj-lt"/>
              <a:buAutoNum type="arabicPeriod"/>
            </a:pP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2953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2545"/>
            <a:ext cx="12192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1pPr>
            <a:lvl2pPr marL="0" marR="0" indent="4572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2pPr>
            <a:lvl3pPr marL="0" marR="0" indent="9144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3pPr>
            <a:lvl4pPr marL="0" marR="0" indent="13716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4pPr>
            <a:lvl5pPr marL="0" marR="0" indent="182880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5pPr>
            <a:lvl6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6pPr>
            <a:lvl7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7pPr>
            <a:lvl8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8pPr>
            <a:lvl9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91969B"/>
                </a:solidFill>
                <a:effectLst/>
                <a:uFillTx/>
                <a:latin typeface="Lato-Light"/>
                <a:ea typeface="Lato-Light"/>
                <a:cs typeface="Lato-Light"/>
                <a:sym typeface="Lato-Light"/>
              </a:defRPr>
            </a:lvl9pPr>
          </a:lstStyle>
          <a:p>
            <a:pPr marL="0" marR="0" indent="0" algn="l" defTabSz="182721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L" sz="3600" b="0" i="0" u="none" strike="noStrike" cap="none" spc="0" normalizeH="0" baseline="0" dirty="0">
              <a:ln>
                <a:noFill/>
              </a:ln>
              <a:solidFill>
                <a:srgbClr val="91969B"/>
              </a:solidFill>
              <a:effectLst/>
              <a:uFillTx/>
              <a:latin typeface="Lato-Light"/>
              <a:ea typeface="Lato-Light"/>
              <a:cs typeface="Lato-Light"/>
              <a:sym typeface="Lato-Light"/>
            </a:endParaRPr>
          </a:p>
        </p:txBody>
      </p:sp>
      <p:pic>
        <p:nvPicPr>
          <p:cNvPr id="5" name="logo blanco.png" descr="logo 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050" y="230188"/>
            <a:ext cx="2544950" cy="47717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Conclusiones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En general, párrafos 1, 3 y 4 recogen materias que deben abordarse con celeridad.</a:t>
            </a:r>
          </a:p>
          <a:p>
            <a:pPr lvl="1"/>
            <a:r>
              <a:rPr lang="es-CL" dirty="0" smtClean="0"/>
              <a:t>Con modificaciones menores y aclaraciones. </a:t>
            </a:r>
          </a:p>
          <a:p>
            <a:pPr marL="457200" lvl="1" indent="0">
              <a:buNone/>
            </a:pPr>
            <a:endParaRPr lang="es-CL" dirty="0" smtClean="0"/>
          </a:p>
          <a:p>
            <a:r>
              <a:rPr lang="es-CL" dirty="0" smtClean="0"/>
              <a:t>Párrafo 2 es de orden distinto, no cuenta con una justificación técnica y es excesivo en su ámbito temporal, respondiendo a una agenda gremial y no al interés del sistema.</a:t>
            </a:r>
          </a:p>
          <a:p>
            <a:endParaRPr lang="es-CL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41989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611</Words>
  <Application>Microsoft Office PowerPoint</Application>
  <PresentationFormat>Panorámica</PresentationFormat>
  <Paragraphs>55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Lato-Light</vt:lpstr>
      <vt:lpstr>Tema de Office</vt:lpstr>
      <vt:lpstr>Proyecto de Ley que “Modifica y complementa las normas que indica respecto del sistema educativo” (Boletín 15.153-04)</vt:lpstr>
      <vt:lpstr>Párrafo 1: Postergación de traspasos SLEP</vt:lpstr>
      <vt:lpstr>Párrafo 1: Proyecto rechazado</vt:lpstr>
      <vt:lpstr>Párrafo 2: Suspensión evaluación docente</vt:lpstr>
      <vt:lpstr>Párrafo 3: Incentivo al retiro</vt:lpstr>
      <vt:lpstr>Párrafo 4: Retenciones de subvención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Rodríguez</dc:creator>
  <cp:lastModifiedBy>Isidora Schaub</cp:lastModifiedBy>
  <cp:revision>48</cp:revision>
  <dcterms:created xsi:type="dcterms:W3CDTF">2022-05-06T17:57:06Z</dcterms:created>
  <dcterms:modified xsi:type="dcterms:W3CDTF">2022-07-12T21:39:01Z</dcterms:modified>
</cp:coreProperties>
</file>